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8"/>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 id="873" r:id="rId16"/>
    <p:sldId id="874" r:id="rId17"/>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0F0"/>
    <a:srgbClr val="E8F6FD"/>
    <a:srgbClr val="39B97A"/>
    <a:srgbClr val="1EB26A"/>
    <a:srgbClr val="E3F2E7"/>
    <a:srgbClr val="FF0000"/>
    <a:srgbClr val="8DC369"/>
    <a:srgbClr val="009900"/>
    <a:srgbClr val="62812B"/>
    <a:srgbClr val="A0C8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99" autoAdjust="0"/>
    <p:restoredTop sz="98792" autoAdjust="0"/>
  </p:normalViewPr>
  <p:slideViewPr>
    <p:cSldViewPr>
      <p:cViewPr varScale="1">
        <p:scale>
          <a:sx n="111" d="100"/>
          <a:sy n="111" d="100"/>
        </p:scale>
        <p:origin x="504"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进阶训练　</a:t>
            </a: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5</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485745"/>
          </a:xfrm>
        </p:spPr>
        <p:txBody>
          <a:bodyPr/>
          <a:lstStyle/>
          <a:p>
            <a:pPr hangingPunct="0">
              <a:spcAft>
                <a:spcPts val="0"/>
              </a:spcAft>
            </a:pPr>
            <a:r>
              <a:rPr lang="zh-CN" altLang="zh-CN">
                <a:solidFill>
                  <a:srgbClr val="000000"/>
                </a:solidFill>
                <a:cs typeface="Times New Roman"/>
              </a:rPr>
              <a:t>（　　）</a:t>
            </a:r>
            <a:r>
              <a:rPr lang="en-US" altLang="zh-CN">
                <a:solidFill>
                  <a:srgbClr val="00B0F0"/>
                </a:solidFill>
                <a:cs typeface="Times New Roman"/>
              </a:rPr>
              <a:t>2.</a:t>
            </a:r>
            <a:r>
              <a:rPr lang="en-US" altLang="zh-CN">
                <a:solidFill>
                  <a:srgbClr val="000000"/>
                </a:solidFill>
                <a:cs typeface="Times New Roman"/>
              </a:rPr>
              <a:t>What does Ding Ding think of his school life</a:t>
            </a:r>
            <a:r>
              <a:rPr lang="zh-CN" altLang="zh-CN">
                <a:solidFill>
                  <a:srgbClr val="000000"/>
                </a:solidFill>
                <a:cs typeface="Times New Roman"/>
              </a:rPr>
              <a:t>？</a:t>
            </a:r>
            <a:endParaRPr lang="zh-CN" altLang="zh-CN" sz="1200">
              <a:solidFill>
                <a:srgbClr val="000000"/>
              </a:solidFill>
              <a:cs typeface="Times New Roman"/>
            </a:endParaRPr>
          </a:p>
          <a:p>
            <a:pPr hangingPunct="0">
              <a:spcAft>
                <a:spcPts val="0"/>
              </a:spcAft>
            </a:pPr>
            <a:r>
              <a:rPr lang="en-US" altLang="zh-CN">
                <a:solidFill>
                  <a:srgbClr val="000000"/>
                </a:solidFill>
                <a:cs typeface="Times New Roman"/>
              </a:rPr>
              <a:t>A. Boring.	B. Relaxing.	</a:t>
            </a:r>
            <a:endParaRPr lang="zh-CN" altLang="zh-CN" sz="1200">
              <a:solidFill>
                <a:srgbClr val="000000"/>
              </a:solidFill>
              <a:cs typeface="Times New Roman"/>
            </a:endParaRPr>
          </a:p>
          <a:p>
            <a:pPr hangingPunct="0">
              <a:spcAft>
                <a:spcPts val="0"/>
              </a:spcAft>
            </a:pPr>
            <a:r>
              <a:rPr lang="en-US" altLang="zh-CN">
                <a:solidFill>
                  <a:srgbClr val="000000"/>
                </a:solidFill>
                <a:cs typeface="Times New Roman"/>
              </a:rPr>
              <a:t>C. Difficult.	D. Interesting.</a:t>
            </a:r>
            <a:endParaRPr lang="zh-CN" altLang="zh-CN" sz="1200">
              <a:solidFill>
                <a:srgbClr val="000000"/>
              </a:solidFill>
              <a:cs typeface="Times New Roman"/>
            </a:endParaRPr>
          </a:p>
        </p:txBody>
      </p:sp>
      <p:sp>
        <p:nvSpPr>
          <p:cNvPr id="3" name="矩形 2"/>
          <p:cNvSpPr/>
          <p:nvPr/>
        </p:nvSpPr>
        <p:spPr>
          <a:xfrm>
            <a:off x="1120127" y="928669"/>
            <a:ext cx="518091" cy="646331"/>
          </a:xfrm>
          <a:prstGeom prst="rect">
            <a:avLst/>
          </a:prstGeom>
        </p:spPr>
        <p:txBody>
          <a:bodyPr wrap="none">
            <a:spAutoFit/>
          </a:bodyPr>
          <a:lstStyle/>
          <a:p>
            <a:r>
              <a:rPr lang="en-US" altLang="zh-CN" sz="3600" smtClean="0"/>
              <a:t>C</a:t>
            </a:r>
            <a:endParaRPr lang="zh-CN" altLang="en-US"/>
          </a:p>
        </p:txBody>
      </p:sp>
      <p:sp>
        <p:nvSpPr>
          <p:cNvPr id="4" name="内容占位符 1"/>
          <p:cNvSpPr txBox="1">
            <a:spLocks/>
          </p:cNvSpPr>
          <p:nvPr/>
        </p:nvSpPr>
        <p:spPr bwMode="auto">
          <a:xfrm>
            <a:off x="360854" y="3181082"/>
            <a:ext cx="11485848" cy="2480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细节理解题。根据第二段中的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“‘School life has become really hard,’ Ding Ding says.”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可知，丁丁认为他的学校生活变得非常艰难。故选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28941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zh-CN" altLang="zh-CN">
                <a:solidFill>
                  <a:srgbClr val="000000"/>
                </a:solidFill>
                <a:cs typeface="Times New Roman"/>
              </a:rPr>
              <a:t>（　　）</a:t>
            </a:r>
            <a:r>
              <a:rPr lang="en-US" altLang="zh-CN">
                <a:solidFill>
                  <a:srgbClr val="00B0F0"/>
                </a:solidFill>
                <a:cs typeface="Times New Roman"/>
              </a:rPr>
              <a:t>3.</a:t>
            </a:r>
            <a:r>
              <a:rPr lang="en-US" altLang="zh-CN">
                <a:solidFill>
                  <a:srgbClr val="000000"/>
                </a:solidFill>
                <a:cs typeface="Times New Roman"/>
              </a:rPr>
              <a:t>How long should a break between classes be according to the Ministry of Education</a:t>
            </a:r>
            <a:r>
              <a:rPr lang="zh-CN" altLang="zh-CN">
                <a:solidFill>
                  <a:srgbClr val="000000"/>
                </a:solidFill>
                <a:cs typeface="Times New Roman"/>
              </a:rPr>
              <a:t>？</a:t>
            </a:r>
            <a:endParaRPr lang="zh-CN" altLang="zh-CN" sz="1200">
              <a:solidFill>
                <a:srgbClr val="000000"/>
              </a:solidFill>
              <a:cs typeface="Times New Roman"/>
            </a:endParaRPr>
          </a:p>
          <a:p>
            <a:pPr hangingPunct="0">
              <a:spcAft>
                <a:spcPts val="0"/>
              </a:spcAft>
            </a:pPr>
            <a:r>
              <a:rPr lang="en-US" altLang="zh-CN">
                <a:solidFill>
                  <a:srgbClr val="000000"/>
                </a:solidFill>
                <a:cs typeface="Times New Roman"/>
              </a:rPr>
              <a:t>A. 10 minutes.	B. 20 minutes.	</a:t>
            </a:r>
            <a:endParaRPr lang="zh-CN" altLang="zh-CN" sz="1200">
              <a:solidFill>
                <a:srgbClr val="000000"/>
              </a:solidFill>
              <a:cs typeface="Times New Roman"/>
            </a:endParaRPr>
          </a:p>
          <a:p>
            <a:pPr hangingPunct="0">
              <a:spcAft>
                <a:spcPts val="0"/>
              </a:spcAft>
            </a:pPr>
            <a:r>
              <a:rPr lang="en-US" altLang="zh-CN">
                <a:solidFill>
                  <a:srgbClr val="000000"/>
                </a:solidFill>
                <a:cs typeface="Times New Roman"/>
              </a:rPr>
              <a:t>C. 30 minutes.	D. 60 minutes.</a:t>
            </a:r>
            <a:endParaRPr lang="zh-CN" altLang="zh-CN" sz="1200">
              <a:solidFill>
                <a:srgbClr val="000000"/>
              </a:solidFill>
              <a:cs typeface="Times New Roman"/>
            </a:endParaRPr>
          </a:p>
        </p:txBody>
      </p:sp>
      <p:sp>
        <p:nvSpPr>
          <p:cNvPr id="3" name="矩形 2"/>
          <p:cNvSpPr/>
          <p:nvPr/>
        </p:nvSpPr>
        <p:spPr>
          <a:xfrm>
            <a:off x="1129652" y="900094"/>
            <a:ext cx="518091" cy="646331"/>
          </a:xfrm>
          <a:prstGeom prst="rect">
            <a:avLst/>
          </a:prstGeom>
        </p:spPr>
        <p:txBody>
          <a:bodyPr wrap="none">
            <a:spAutoFit/>
          </a:bodyPr>
          <a:lstStyle/>
          <a:p>
            <a:r>
              <a:rPr lang="en-US" altLang="zh-CN" sz="3600" smtClean="0"/>
              <a:t>A</a:t>
            </a:r>
            <a:endParaRPr lang="zh-CN" altLang="en-US"/>
          </a:p>
        </p:txBody>
      </p:sp>
    </p:spTree>
    <p:extLst>
      <p:ext uri="{BB962C8B-B14F-4D97-AF65-F5344CB8AC3E}">
        <p14:creationId xmlns:p14="http://schemas.microsoft.com/office/powerpoint/2010/main" val="1839780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142160"/>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细节理解题。根据第三段中的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“Since years ago, the Ministry of Education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教育部</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has asked schools to make sure students have 10-minute breaks between classes.”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可知，根据教育部的规定，学生在课间应该有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分钟的休息时间。故选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721437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cs typeface="Times New Roman"/>
              </a:rPr>
              <a:t>（　　）</a:t>
            </a:r>
            <a:r>
              <a:rPr lang="en-US" altLang="zh-CN">
                <a:solidFill>
                  <a:srgbClr val="00B0F0"/>
                </a:solidFill>
                <a:cs typeface="Times New Roman"/>
              </a:rPr>
              <a:t>4.</a:t>
            </a:r>
            <a:r>
              <a:rPr lang="en-US" altLang="zh-CN">
                <a:solidFill>
                  <a:srgbClr val="000000"/>
                </a:solidFill>
                <a:cs typeface="Times New Roman"/>
              </a:rPr>
              <a:t>What is the purpose of the slides at the school in Shenzhen</a:t>
            </a:r>
            <a:r>
              <a:rPr lang="zh-CN" altLang="zh-CN">
                <a:solidFill>
                  <a:srgbClr val="000000"/>
                </a:solidFill>
                <a:cs typeface="Times New Roman"/>
              </a:rPr>
              <a:t>？</a:t>
            </a:r>
            <a:endParaRPr lang="zh-CN" altLang="zh-CN" sz="1200">
              <a:solidFill>
                <a:srgbClr val="000000"/>
              </a:solidFill>
              <a:cs typeface="Times New Roman"/>
            </a:endParaRPr>
          </a:p>
          <a:p>
            <a:pPr hangingPunct="0">
              <a:spcAft>
                <a:spcPts val="0"/>
              </a:spcAft>
            </a:pPr>
            <a:r>
              <a:rPr lang="en-US" altLang="zh-CN">
                <a:solidFill>
                  <a:srgbClr val="000000"/>
                </a:solidFill>
                <a:cs typeface="Times New Roman"/>
              </a:rPr>
              <a:t>A. To allow students to get back to the classroom soon.</a:t>
            </a:r>
            <a:endParaRPr lang="zh-CN" altLang="zh-CN" sz="1200">
              <a:solidFill>
                <a:srgbClr val="000000"/>
              </a:solidFill>
              <a:cs typeface="Times New Roman"/>
            </a:endParaRPr>
          </a:p>
          <a:p>
            <a:pPr hangingPunct="0">
              <a:spcAft>
                <a:spcPts val="0"/>
              </a:spcAft>
            </a:pPr>
            <a:r>
              <a:rPr lang="en-US" altLang="zh-CN">
                <a:solidFill>
                  <a:srgbClr val="000000"/>
                </a:solidFill>
                <a:cs typeface="Times New Roman"/>
              </a:rPr>
              <a:t>B. To help students move quickly to the playground.</a:t>
            </a:r>
            <a:endParaRPr lang="zh-CN" altLang="zh-CN" sz="1200">
              <a:solidFill>
                <a:srgbClr val="000000"/>
              </a:solidFill>
              <a:cs typeface="Times New Roman"/>
            </a:endParaRPr>
          </a:p>
          <a:p>
            <a:pPr hangingPunct="0">
              <a:spcAft>
                <a:spcPts val="0"/>
              </a:spcAft>
            </a:pPr>
            <a:r>
              <a:rPr lang="en-US" altLang="zh-CN">
                <a:solidFill>
                  <a:srgbClr val="000000"/>
                </a:solidFill>
                <a:cs typeface="Times New Roman"/>
              </a:rPr>
              <a:t>C. To encourage physical activities during break time.</a:t>
            </a:r>
            <a:endParaRPr lang="zh-CN" altLang="zh-CN" sz="1200">
              <a:solidFill>
                <a:srgbClr val="000000"/>
              </a:solidFill>
              <a:cs typeface="Times New Roman"/>
            </a:endParaRPr>
          </a:p>
          <a:p>
            <a:pPr hangingPunct="0">
              <a:spcAft>
                <a:spcPts val="0"/>
              </a:spcAft>
            </a:pPr>
            <a:r>
              <a:rPr lang="en-US" altLang="zh-CN">
                <a:solidFill>
                  <a:srgbClr val="000000"/>
                </a:solidFill>
                <a:cs typeface="Times New Roman"/>
              </a:rPr>
              <a:t>D. To make break time more exciting for students.</a:t>
            </a:r>
            <a:endParaRPr lang="zh-CN" altLang="zh-CN" sz="1200">
              <a:solidFill>
                <a:srgbClr val="000000"/>
              </a:solidFill>
              <a:cs typeface="Times New Roman"/>
            </a:endParaRPr>
          </a:p>
        </p:txBody>
      </p:sp>
      <p:sp>
        <p:nvSpPr>
          <p:cNvPr id="3" name="矩形 2"/>
          <p:cNvSpPr/>
          <p:nvPr/>
        </p:nvSpPr>
        <p:spPr>
          <a:xfrm>
            <a:off x="1129652" y="900094"/>
            <a:ext cx="492443" cy="646331"/>
          </a:xfrm>
          <a:prstGeom prst="rect">
            <a:avLst/>
          </a:prstGeom>
        </p:spPr>
        <p:txBody>
          <a:bodyPr wrap="none">
            <a:spAutoFit/>
          </a:bodyPr>
          <a:lstStyle/>
          <a:p>
            <a:r>
              <a:rPr lang="en-US" altLang="zh-CN" sz="3600"/>
              <a:t>B</a:t>
            </a:r>
            <a:endParaRPr lang="zh-CN" altLang="en-US"/>
          </a:p>
        </p:txBody>
      </p:sp>
    </p:spTree>
    <p:extLst>
      <p:ext uri="{BB962C8B-B14F-4D97-AF65-F5344CB8AC3E}">
        <p14:creationId xmlns:p14="http://schemas.microsoft.com/office/powerpoint/2010/main" val="4062477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142160"/>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细节理解题。根据最后一段中的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 school even sets up two almost three-storey-high slides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滑梯</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to let students get to the playground faster during breaks.”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可知，在深圳，学校设置了两个几乎三层楼高的滑梯是为了让学生在课间休息时更快地到达操场。故选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093841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cs typeface="Times New Roman"/>
              </a:rPr>
              <a:t>（　　）</a:t>
            </a:r>
            <a:r>
              <a:rPr lang="en-US" altLang="zh-CN">
                <a:solidFill>
                  <a:srgbClr val="00B0F0"/>
                </a:solidFill>
                <a:cs typeface="Times New Roman"/>
              </a:rPr>
              <a:t>5.</a:t>
            </a:r>
            <a:r>
              <a:rPr lang="en-US" altLang="zh-CN">
                <a:solidFill>
                  <a:srgbClr val="000000"/>
                </a:solidFill>
                <a:cs typeface="Times New Roman"/>
              </a:rPr>
              <a:t>What can we infer from the text</a:t>
            </a:r>
            <a:r>
              <a:rPr lang="zh-CN" altLang="zh-CN">
                <a:solidFill>
                  <a:srgbClr val="000000"/>
                </a:solidFill>
                <a:cs typeface="Times New Roman"/>
              </a:rPr>
              <a:t>？</a:t>
            </a:r>
            <a:endParaRPr lang="zh-CN" altLang="zh-CN" sz="1200">
              <a:solidFill>
                <a:srgbClr val="000000"/>
              </a:solidFill>
              <a:cs typeface="Times New Roman"/>
            </a:endParaRPr>
          </a:p>
          <a:p>
            <a:pPr hangingPunct="0">
              <a:spcAft>
                <a:spcPts val="0"/>
              </a:spcAft>
            </a:pPr>
            <a:r>
              <a:rPr lang="en-US" altLang="zh-CN">
                <a:solidFill>
                  <a:srgbClr val="000000"/>
                </a:solidFill>
                <a:cs typeface="Times New Roman"/>
              </a:rPr>
              <a:t>A. The break time will be shorter in the future.</a:t>
            </a:r>
            <a:endParaRPr lang="zh-CN" altLang="zh-CN" sz="1200">
              <a:solidFill>
                <a:srgbClr val="000000"/>
              </a:solidFill>
              <a:cs typeface="Times New Roman"/>
            </a:endParaRPr>
          </a:p>
          <a:p>
            <a:pPr hangingPunct="0">
              <a:spcAft>
                <a:spcPts val="0"/>
              </a:spcAft>
            </a:pPr>
            <a:r>
              <a:rPr lang="en-US" altLang="zh-CN">
                <a:solidFill>
                  <a:srgbClr val="000000"/>
                </a:solidFill>
                <a:cs typeface="Times New Roman"/>
              </a:rPr>
              <a:t>B. Students will do what they want to do during the breaks.</a:t>
            </a:r>
            <a:endParaRPr lang="zh-CN" altLang="zh-CN" sz="1200">
              <a:solidFill>
                <a:srgbClr val="000000"/>
              </a:solidFill>
              <a:cs typeface="Times New Roman"/>
            </a:endParaRPr>
          </a:p>
          <a:p>
            <a:pPr hangingPunct="0">
              <a:spcAft>
                <a:spcPts val="0"/>
              </a:spcAft>
            </a:pPr>
            <a:r>
              <a:rPr lang="en-US" altLang="zh-CN">
                <a:solidFill>
                  <a:srgbClr val="000000"/>
                </a:solidFill>
                <a:cs typeface="Times New Roman"/>
              </a:rPr>
              <a:t>C. Students can’t go out to have fun during breaks in China.</a:t>
            </a:r>
            <a:endParaRPr lang="zh-CN" altLang="zh-CN" sz="1200">
              <a:solidFill>
                <a:srgbClr val="000000"/>
              </a:solidFill>
              <a:cs typeface="Times New Roman"/>
            </a:endParaRPr>
          </a:p>
          <a:p>
            <a:pPr hangingPunct="0">
              <a:spcAft>
                <a:spcPts val="0"/>
              </a:spcAft>
            </a:pPr>
            <a:r>
              <a:rPr lang="en-US" altLang="zh-CN">
                <a:solidFill>
                  <a:srgbClr val="000000"/>
                </a:solidFill>
                <a:cs typeface="Times New Roman"/>
              </a:rPr>
              <a:t>D. More schools will provide interesting break-time activities for students.</a:t>
            </a:r>
            <a:endParaRPr lang="zh-CN" altLang="zh-CN" sz="1200">
              <a:solidFill>
                <a:srgbClr val="000000"/>
              </a:solidFill>
              <a:cs typeface="Times New Roman"/>
            </a:endParaRPr>
          </a:p>
        </p:txBody>
      </p:sp>
      <p:sp>
        <p:nvSpPr>
          <p:cNvPr id="3" name="矩形 2"/>
          <p:cNvSpPr/>
          <p:nvPr/>
        </p:nvSpPr>
        <p:spPr>
          <a:xfrm>
            <a:off x="1129652" y="919144"/>
            <a:ext cx="518091" cy="646331"/>
          </a:xfrm>
          <a:prstGeom prst="rect">
            <a:avLst/>
          </a:prstGeom>
        </p:spPr>
        <p:txBody>
          <a:bodyPr wrap="none">
            <a:spAutoFit/>
          </a:bodyPr>
          <a:lstStyle/>
          <a:p>
            <a:r>
              <a:rPr lang="en-US" altLang="zh-CN" sz="3600" smtClean="0"/>
              <a:t>D</a:t>
            </a:r>
            <a:endParaRPr lang="zh-CN" altLang="en-US"/>
          </a:p>
        </p:txBody>
      </p:sp>
    </p:spTree>
    <p:extLst>
      <p:ext uri="{BB962C8B-B14F-4D97-AF65-F5344CB8AC3E}">
        <p14:creationId xmlns:p14="http://schemas.microsoft.com/office/powerpoint/2010/main" val="4104758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11163"/>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推理判断题。根据最后一段中的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“And many other schools around the country will follow them in the future.”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可知，全国更多的学校将为学生提供有趣的课间活动。故选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506286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50590" y="625600"/>
            <a:ext cx="11094486" cy="1651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内容占位符 1"/>
          <p:cNvSpPr>
            <a:spLocks noGrp="1"/>
          </p:cNvSpPr>
          <p:nvPr>
            <p:ph idx="1"/>
          </p:nvPr>
        </p:nvSpPr>
        <p:spPr>
          <a:xfrm>
            <a:off x="360854" y="3833252"/>
            <a:ext cx="11485848" cy="818173"/>
          </a:xfrm>
        </p:spPr>
        <p:txBody>
          <a:bodyPr/>
          <a:lstStyle/>
          <a:p>
            <a:pPr algn="r" hangingPunct="0">
              <a:spcAft>
                <a:spcPts val="0"/>
              </a:spcAft>
            </a:pPr>
            <a:r>
              <a:rPr lang="zh-CN" altLang="zh-CN">
                <a:solidFill>
                  <a:srgbClr val="000000"/>
                </a:solidFill>
                <a:cs typeface="Times New Roman"/>
              </a:rPr>
              <a:t>（</a:t>
            </a:r>
            <a:r>
              <a:rPr lang="zh-CN" altLang="zh-CN">
                <a:solidFill>
                  <a:srgbClr val="000000"/>
                </a:solidFill>
                <a:ea typeface="仿宋"/>
                <a:cs typeface="Times New Roman"/>
              </a:rPr>
              <a:t>福建福州福清期中</a:t>
            </a:r>
            <a:r>
              <a:rPr lang="zh-CN" altLang="zh-CN" smtClean="0">
                <a:solidFill>
                  <a:srgbClr val="000000"/>
                </a:solidFill>
                <a:cs typeface="Times New Roman"/>
              </a:rPr>
              <a:t>）</a:t>
            </a:r>
            <a:endParaRPr lang="zh-CN" altLang="zh-CN" sz="1200">
              <a:solidFill>
                <a:srgbClr val="000000"/>
              </a:solidFill>
              <a:cs typeface="Times New Roman"/>
            </a:endParaRPr>
          </a:p>
        </p:txBody>
      </p:sp>
      <p:sp>
        <p:nvSpPr>
          <p:cNvPr id="6" name="内容占位符 2"/>
          <p:cNvSpPr txBox="1">
            <a:spLocks/>
          </p:cNvSpPr>
          <p:nvPr/>
        </p:nvSpPr>
        <p:spPr bwMode="auto">
          <a:xfrm>
            <a:off x="360854" y="2282176"/>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本文是一篇说明文</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主要介绍了中国学生们的课间十分钟的现状。</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图片 6"/>
          <p:cNvPicPr>
            <a:picLocks noChangeAspect="1"/>
          </p:cNvPicPr>
          <p:nvPr/>
        </p:nvPicPr>
        <p:blipFill>
          <a:blip r:embed="rId3"/>
          <a:stretch>
            <a:fillRect/>
          </a:stretch>
        </p:blipFill>
        <p:spPr>
          <a:xfrm>
            <a:off x="550590" y="2276872"/>
            <a:ext cx="3024336" cy="790377"/>
          </a:xfrm>
          <a:prstGeom prst="rect">
            <a:avLst/>
          </a:prstGeom>
        </p:spPr>
      </p:pic>
    </p:spTree>
    <p:extLst>
      <p:ext uri="{BB962C8B-B14F-4D97-AF65-F5344CB8AC3E}">
        <p14:creationId xmlns:p14="http://schemas.microsoft.com/office/powerpoint/2010/main" val="30753679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65437"/>
            <a:ext cx="11485848" cy="4147739"/>
          </a:xfrm>
        </p:spPr>
        <p:txBody>
          <a:bodyPr/>
          <a:lstStyle/>
          <a:p>
            <a:pPr indent="714375" hangingPunct="0">
              <a:spcAft>
                <a:spcPts val="0"/>
              </a:spcAft>
            </a:pPr>
            <a:r>
              <a:rPr lang="en-US" altLang="zh-CN">
                <a:solidFill>
                  <a:srgbClr val="000000"/>
                </a:solidFill>
                <a:cs typeface="Times New Roman"/>
              </a:rPr>
              <a:t>Students have 10-minute breaks between classes. They can do some exercise, talk with each other and relax during the time. However, to keep students safe, some schools stop their students from leaving classrooms during breaks—unless they need to go to the bathroom</a:t>
            </a:r>
            <a:r>
              <a:rPr lang="en-US" altLang="zh-CN" smtClean="0">
                <a:solidFill>
                  <a:srgbClr val="000000"/>
                </a:solidFill>
                <a:cs typeface="Times New Roman"/>
              </a:rPr>
              <a:t>.</a:t>
            </a:r>
          </a:p>
        </p:txBody>
      </p:sp>
    </p:spTree>
    <p:extLst>
      <p:ext uri="{BB962C8B-B14F-4D97-AF65-F5344CB8AC3E}">
        <p14:creationId xmlns:p14="http://schemas.microsoft.com/office/powerpoint/2010/main" val="10219393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978735"/>
          </a:xfrm>
        </p:spPr>
        <p:txBody>
          <a:bodyPr/>
          <a:lstStyle/>
          <a:p>
            <a:pPr indent="714375" hangingPunct="0">
              <a:spcAft>
                <a:spcPts val="0"/>
              </a:spcAft>
              <a:tabLst>
                <a:tab pos="9861550" algn="l"/>
              </a:tabLst>
            </a:pPr>
            <a:r>
              <a:rPr lang="en-US" altLang="zh-CN" smtClean="0">
                <a:solidFill>
                  <a:srgbClr val="000000"/>
                </a:solidFill>
                <a:cs typeface="Times New Roman"/>
              </a:rPr>
              <a:t>Ding </a:t>
            </a:r>
            <a:r>
              <a:rPr lang="en-US" altLang="zh-CN">
                <a:solidFill>
                  <a:srgbClr val="000000"/>
                </a:solidFill>
                <a:cs typeface="Times New Roman"/>
              </a:rPr>
              <a:t>Ding is a student from a middle school in Beijing. He and his classmates can go out to the bathroom, get a drink of water, or play in the classroom if they don’t run or shout during breaks. “School life has become really hard,” Ding Ding says. “Sometimes we even don’t have time to go to the bathroom</a:t>
            </a:r>
            <a:r>
              <a:rPr lang="en-US" altLang="zh-CN" smtClean="0">
                <a:solidFill>
                  <a:srgbClr val="000000"/>
                </a:solidFill>
                <a:cs typeface="Times New Roman"/>
              </a:rPr>
              <a:t>.”</a:t>
            </a:r>
            <a:endParaRPr lang="zh-CN" altLang="zh-CN" sz="1200">
              <a:solidFill>
                <a:srgbClr val="000000"/>
              </a:solidFill>
              <a:cs typeface="Times New Roman"/>
            </a:endParaRPr>
          </a:p>
        </p:txBody>
      </p:sp>
    </p:spTree>
    <p:extLst>
      <p:ext uri="{BB962C8B-B14F-4D97-AF65-F5344CB8AC3E}">
        <p14:creationId xmlns:p14="http://schemas.microsoft.com/office/powerpoint/2010/main" val="39666254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20688"/>
            <a:ext cx="11485848" cy="5645520"/>
          </a:xfrm>
        </p:spPr>
        <p:txBody>
          <a:bodyPr/>
          <a:lstStyle/>
          <a:p>
            <a:pPr indent="714375" hangingPunct="0">
              <a:spcAft>
                <a:spcPts val="0"/>
              </a:spcAft>
            </a:pPr>
            <a:r>
              <a:rPr lang="en-US" altLang="zh-CN" sz="3500">
                <a:solidFill>
                  <a:srgbClr val="000000"/>
                </a:solidFill>
                <a:cs typeface="Times New Roman"/>
              </a:rPr>
              <a:t>Since years ago, the Ministry of Education</a:t>
            </a:r>
            <a:r>
              <a:rPr lang="zh-CN" altLang="zh-CN" sz="3500">
                <a:solidFill>
                  <a:srgbClr val="000000"/>
                </a:solidFill>
                <a:cs typeface="Times New Roman"/>
              </a:rPr>
              <a:t>（</a:t>
            </a:r>
            <a:r>
              <a:rPr lang="zh-CN" altLang="zh-CN" sz="3500">
                <a:solidFill>
                  <a:srgbClr val="000000"/>
                </a:solidFill>
                <a:ea typeface="楷体"/>
                <a:cs typeface="Times New Roman"/>
              </a:rPr>
              <a:t>教育部</a:t>
            </a:r>
            <a:r>
              <a:rPr lang="zh-CN" altLang="zh-CN" sz="3500">
                <a:solidFill>
                  <a:srgbClr val="000000"/>
                </a:solidFill>
                <a:cs typeface="Times New Roman"/>
              </a:rPr>
              <a:t>）</a:t>
            </a:r>
            <a:r>
              <a:rPr lang="en-US" altLang="zh-CN" sz="3500">
                <a:solidFill>
                  <a:srgbClr val="000000"/>
                </a:solidFill>
                <a:cs typeface="Times New Roman"/>
              </a:rPr>
              <a:t> has asked schools to make sure students have 10-minute breaks between classes. Besides that, schools should also make sure students have a 30-minute break each day for exercise.</a:t>
            </a:r>
            <a:endParaRPr lang="zh-CN" altLang="zh-CN" sz="3500">
              <a:solidFill>
                <a:srgbClr val="000000"/>
              </a:solidFill>
              <a:cs typeface="Times New Roman"/>
            </a:endParaRPr>
          </a:p>
          <a:p>
            <a:pPr indent="714375" hangingPunct="0">
              <a:spcAft>
                <a:spcPts val="0"/>
              </a:spcAft>
            </a:pPr>
            <a:r>
              <a:rPr lang="en-US" altLang="zh-CN" sz="3500">
                <a:solidFill>
                  <a:srgbClr val="000000"/>
                </a:solidFill>
                <a:cs typeface="Times New Roman"/>
              </a:rPr>
              <a:t>It’s important for students to take a rest between classes. This can help them relax, keep healthy and avoid myopia</a:t>
            </a:r>
            <a:r>
              <a:rPr lang="zh-CN" altLang="zh-CN" sz="3500">
                <a:solidFill>
                  <a:srgbClr val="000000"/>
                </a:solidFill>
                <a:cs typeface="Times New Roman"/>
              </a:rPr>
              <a:t>（</a:t>
            </a:r>
            <a:r>
              <a:rPr lang="zh-CN" altLang="zh-CN" sz="3500">
                <a:solidFill>
                  <a:srgbClr val="000000"/>
                </a:solidFill>
                <a:ea typeface="楷体"/>
                <a:cs typeface="Times New Roman"/>
              </a:rPr>
              <a:t>近视</a:t>
            </a:r>
            <a:r>
              <a:rPr lang="zh-CN" altLang="zh-CN" sz="3500">
                <a:solidFill>
                  <a:srgbClr val="000000"/>
                </a:solidFill>
                <a:cs typeface="Times New Roman"/>
              </a:rPr>
              <a:t>），</a:t>
            </a:r>
            <a:r>
              <a:rPr lang="en-US" altLang="zh-CN" sz="3500">
                <a:solidFill>
                  <a:srgbClr val="000000"/>
                </a:solidFill>
                <a:cs typeface="Times New Roman"/>
              </a:rPr>
              <a:t> says a worker from the ministry.</a:t>
            </a:r>
            <a:endParaRPr lang="zh-CN" altLang="zh-CN" sz="3500">
              <a:solidFill>
                <a:srgbClr val="000000"/>
              </a:solidFill>
              <a:cs typeface="Times New Roman"/>
            </a:endParaRPr>
          </a:p>
        </p:txBody>
      </p:sp>
    </p:spTree>
    <p:extLst>
      <p:ext uri="{BB962C8B-B14F-4D97-AF65-F5344CB8AC3E}">
        <p14:creationId xmlns:p14="http://schemas.microsoft.com/office/powerpoint/2010/main" val="17819650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11163"/>
          </a:xfrm>
        </p:spPr>
        <p:txBody>
          <a:bodyPr/>
          <a:lstStyle/>
          <a:p>
            <a:pPr indent="714375" hangingPunct="0">
              <a:spcAft>
                <a:spcPts val="0"/>
              </a:spcAft>
            </a:pPr>
            <a:r>
              <a:rPr lang="en-US" altLang="zh-CN">
                <a:solidFill>
                  <a:srgbClr val="000000"/>
                </a:solidFill>
                <a:cs typeface="Times New Roman"/>
              </a:rPr>
              <a:t>Many schools in Shanghai and the cities of Shenzhen and Guangzhou have provided colourful activities for students to fully relax during the 10-minute break. Some schools have even extended</a:t>
            </a:r>
            <a:r>
              <a:rPr lang="zh-CN" altLang="zh-CN">
                <a:solidFill>
                  <a:srgbClr val="000000"/>
                </a:solidFill>
                <a:cs typeface="Times New Roman"/>
              </a:rPr>
              <a:t>（</a:t>
            </a:r>
            <a:r>
              <a:rPr lang="zh-CN" altLang="zh-CN">
                <a:solidFill>
                  <a:srgbClr val="000000"/>
                </a:solidFill>
                <a:ea typeface="楷体"/>
                <a:cs typeface="Times New Roman"/>
              </a:rPr>
              <a:t>延长</a:t>
            </a:r>
            <a:r>
              <a:rPr lang="zh-CN" altLang="zh-CN">
                <a:solidFill>
                  <a:srgbClr val="000000"/>
                </a:solidFill>
                <a:cs typeface="Times New Roman"/>
              </a:rPr>
              <a:t>）</a:t>
            </a:r>
            <a:r>
              <a:rPr lang="en-US" altLang="zh-CN">
                <a:solidFill>
                  <a:srgbClr val="000000"/>
                </a:solidFill>
                <a:cs typeface="Times New Roman"/>
              </a:rPr>
              <a:t> the breaks to 20 minutes</a:t>
            </a:r>
            <a:r>
              <a:rPr lang="en-US" altLang="zh-CN" smtClean="0">
                <a:solidFill>
                  <a:srgbClr val="000000"/>
                </a:solidFill>
                <a:cs typeface="Times New Roman"/>
              </a:rPr>
              <a:t>.</a:t>
            </a:r>
            <a:endParaRPr lang="zh-CN" altLang="zh-CN" sz="1200">
              <a:solidFill>
                <a:srgbClr val="000000"/>
              </a:solidFill>
              <a:cs typeface="Times New Roman"/>
            </a:endParaRPr>
          </a:p>
        </p:txBody>
      </p:sp>
    </p:spTree>
    <p:extLst>
      <p:ext uri="{BB962C8B-B14F-4D97-AF65-F5344CB8AC3E}">
        <p14:creationId xmlns:p14="http://schemas.microsoft.com/office/powerpoint/2010/main" val="2705622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147739"/>
          </a:xfrm>
        </p:spPr>
        <p:txBody>
          <a:bodyPr/>
          <a:lstStyle/>
          <a:p>
            <a:pPr indent="714375" hangingPunct="0">
              <a:spcAft>
                <a:spcPts val="0"/>
              </a:spcAft>
            </a:pPr>
            <a:r>
              <a:rPr lang="en-US" altLang="zh-CN" smtClean="0">
                <a:solidFill>
                  <a:srgbClr val="000000"/>
                </a:solidFill>
                <a:cs typeface="Times New Roman"/>
              </a:rPr>
              <a:t>In </a:t>
            </a:r>
            <a:r>
              <a:rPr lang="en-US" altLang="zh-CN">
                <a:solidFill>
                  <a:srgbClr val="000000"/>
                </a:solidFill>
                <a:cs typeface="Times New Roman"/>
              </a:rPr>
              <a:t>Shenzhen, many schools are providing outdoor games and reading corners during breaks. A school even sets up two almost three-storey-high slides</a:t>
            </a:r>
            <a:r>
              <a:rPr lang="zh-CN" altLang="zh-CN">
                <a:solidFill>
                  <a:srgbClr val="000000"/>
                </a:solidFill>
                <a:cs typeface="Times New Roman"/>
              </a:rPr>
              <a:t>（</a:t>
            </a:r>
            <a:r>
              <a:rPr lang="zh-CN" altLang="zh-CN">
                <a:solidFill>
                  <a:srgbClr val="000000"/>
                </a:solidFill>
                <a:ea typeface="楷体"/>
                <a:cs typeface="Times New Roman"/>
              </a:rPr>
              <a:t>滑梯</a:t>
            </a:r>
            <a:r>
              <a:rPr lang="zh-CN" altLang="zh-CN">
                <a:solidFill>
                  <a:srgbClr val="000000"/>
                </a:solidFill>
                <a:cs typeface="Times New Roman"/>
              </a:rPr>
              <a:t>）</a:t>
            </a:r>
            <a:r>
              <a:rPr lang="en-US" altLang="zh-CN">
                <a:solidFill>
                  <a:srgbClr val="000000"/>
                </a:solidFill>
                <a:cs typeface="Times New Roman"/>
              </a:rPr>
              <a:t> to let students get to the playground faster during breaks. And many other schools around the country will follow them in the future.</a:t>
            </a:r>
            <a:endParaRPr lang="zh-CN" altLang="zh-CN" sz="1200">
              <a:solidFill>
                <a:srgbClr val="000000"/>
              </a:solidFill>
              <a:cs typeface="Times New Roman"/>
            </a:endParaRPr>
          </a:p>
        </p:txBody>
      </p:sp>
    </p:spTree>
    <p:extLst>
      <p:ext uri="{BB962C8B-B14F-4D97-AF65-F5344CB8AC3E}">
        <p14:creationId xmlns:p14="http://schemas.microsoft.com/office/powerpoint/2010/main" val="29914514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978735"/>
          </a:xfrm>
        </p:spPr>
        <p:txBody>
          <a:bodyPr/>
          <a:lstStyle/>
          <a:p>
            <a:pPr hangingPunct="0">
              <a:spcAft>
                <a:spcPts val="0"/>
              </a:spcAft>
            </a:pPr>
            <a:r>
              <a:rPr lang="zh-CN" altLang="zh-CN">
                <a:solidFill>
                  <a:srgbClr val="000000"/>
                </a:solidFill>
                <a:cs typeface="Times New Roman"/>
              </a:rPr>
              <a:t>（　　）</a:t>
            </a:r>
            <a:r>
              <a:rPr lang="en-US" altLang="zh-CN">
                <a:solidFill>
                  <a:srgbClr val="00B0F0"/>
                </a:solidFill>
                <a:cs typeface="Times New Roman"/>
              </a:rPr>
              <a:t>1.</a:t>
            </a:r>
            <a:r>
              <a:rPr lang="en-US" altLang="zh-CN">
                <a:solidFill>
                  <a:srgbClr val="000000"/>
                </a:solidFill>
                <a:cs typeface="Times New Roman"/>
              </a:rPr>
              <a:t>Why do some schools keep their students in the classroom during breaks</a:t>
            </a:r>
            <a:r>
              <a:rPr lang="zh-CN" altLang="zh-CN">
                <a:solidFill>
                  <a:srgbClr val="000000"/>
                </a:solidFill>
                <a:cs typeface="Times New Roman"/>
              </a:rPr>
              <a:t>？</a:t>
            </a:r>
            <a:endParaRPr lang="zh-CN" altLang="zh-CN" sz="1200">
              <a:solidFill>
                <a:srgbClr val="000000"/>
              </a:solidFill>
              <a:cs typeface="Times New Roman"/>
            </a:endParaRPr>
          </a:p>
          <a:p>
            <a:pPr hangingPunct="0">
              <a:spcAft>
                <a:spcPts val="0"/>
              </a:spcAft>
            </a:pPr>
            <a:r>
              <a:rPr lang="en-US" altLang="zh-CN">
                <a:solidFill>
                  <a:srgbClr val="000000"/>
                </a:solidFill>
                <a:cs typeface="Times New Roman"/>
              </a:rPr>
              <a:t>A. To avoid myopia.	</a:t>
            </a:r>
            <a:endParaRPr lang="zh-CN" altLang="zh-CN" sz="1200">
              <a:solidFill>
                <a:srgbClr val="000000"/>
              </a:solidFill>
              <a:cs typeface="Times New Roman"/>
            </a:endParaRPr>
          </a:p>
          <a:p>
            <a:pPr hangingPunct="0">
              <a:spcAft>
                <a:spcPts val="0"/>
              </a:spcAft>
            </a:pPr>
            <a:r>
              <a:rPr lang="en-US" altLang="zh-CN">
                <a:solidFill>
                  <a:srgbClr val="000000"/>
                </a:solidFill>
                <a:cs typeface="Times New Roman"/>
              </a:rPr>
              <a:t>B. To keep them safe.</a:t>
            </a:r>
            <a:endParaRPr lang="zh-CN" altLang="zh-CN" sz="1200">
              <a:solidFill>
                <a:srgbClr val="000000"/>
              </a:solidFill>
              <a:cs typeface="Times New Roman"/>
            </a:endParaRPr>
          </a:p>
          <a:p>
            <a:pPr hangingPunct="0">
              <a:spcAft>
                <a:spcPts val="0"/>
              </a:spcAft>
            </a:pPr>
            <a:r>
              <a:rPr lang="en-US" altLang="zh-CN">
                <a:solidFill>
                  <a:srgbClr val="000000"/>
                </a:solidFill>
                <a:cs typeface="Times New Roman"/>
              </a:rPr>
              <a:t>C. To make them study more.	</a:t>
            </a:r>
            <a:endParaRPr lang="zh-CN" altLang="zh-CN" sz="1200">
              <a:solidFill>
                <a:srgbClr val="000000"/>
              </a:solidFill>
              <a:cs typeface="Times New Roman"/>
            </a:endParaRPr>
          </a:p>
          <a:p>
            <a:pPr hangingPunct="0">
              <a:spcAft>
                <a:spcPts val="0"/>
              </a:spcAft>
            </a:pPr>
            <a:r>
              <a:rPr lang="en-US" altLang="zh-CN">
                <a:solidFill>
                  <a:srgbClr val="000000"/>
                </a:solidFill>
                <a:cs typeface="Times New Roman"/>
              </a:rPr>
              <a:t>D. To talk with their classmates</a:t>
            </a:r>
            <a:r>
              <a:rPr lang="en-US" altLang="zh-CN" smtClean="0">
                <a:solidFill>
                  <a:srgbClr val="000000"/>
                </a:solidFill>
                <a:cs typeface="Times New Roman"/>
              </a:rPr>
              <a:t>.</a:t>
            </a:r>
            <a:endParaRPr lang="zh-CN" altLang="zh-CN" sz="1200">
              <a:solidFill>
                <a:srgbClr val="000000"/>
              </a:solidFill>
              <a:cs typeface="Times New Roman"/>
            </a:endParaRPr>
          </a:p>
        </p:txBody>
      </p:sp>
      <p:sp>
        <p:nvSpPr>
          <p:cNvPr id="3" name="矩形 2"/>
          <p:cNvSpPr/>
          <p:nvPr/>
        </p:nvSpPr>
        <p:spPr>
          <a:xfrm>
            <a:off x="1148702" y="928669"/>
            <a:ext cx="492443" cy="646331"/>
          </a:xfrm>
          <a:prstGeom prst="rect">
            <a:avLst/>
          </a:prstGeom>
        </p:spPr>
        <p:txBody>
          <a:bodyPr wrap="none">
            <a:spAutoFit/>
          </a:bodyPr>
          <a:lstStyle/>
          <a:p>
            <a:r>
              <a:rPr lang="en-US" altLang="zh-CN" sz="3600"/>
              <a:t>B</a:t>
            </a:r>
            <a:endParaRPr lang="zh-CN" altLang="en-US"/>
          </a:p>
        </p:txBody>
      </p:sp>
    </p:spTree>
    <p:extLst>
      <p:ext uri="{BB962C8B-B14F-4D97-AF65-F5344CB8AC3E}">
        <p14:creationId xmlns:p14="http://schemas.microsoft.com/office/powerpoint/2010/main" val="3348918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142160"/>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细节理解题。根据第一段中的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“However, to keep students safe, some schools stop their students from leaving classrooms during breaks—unless they need to go to the bathroom.”</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可知，有些学校在课间休息时把学生留在教室里是为了保证他们的安全。故选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22997706"/>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1021</TotalTime>
  <Words>601</Words>
  <Application>Microsoft Office PowerPoint</Application>
  <PresentationFormat>自定义</PresentationFormat>
  <Paragraphs>41</Paragraphs>
  <Slides>16</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16</vt:i4>
      </vt:variant>
    </vt:vector>
  </HeadingPairs>
  <TitlesOfParts>
    <vt:vector size="25"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760</cp:revision>
  <dcterms:created xsi:type="dcterms:W3CDTF">2020-11-06T05:24:00Z</dcterms:created>
  <dcterms:modified xsi:type="dcterms:W3CDTF">2025-09-13T09:19:37Z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